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76" r:id="rId4"/>
    <p:sldId id="273" r:id="rId5"/>
    <p:sldId id="281" r:id="rId6"/>
    <p:sldId id="278" r:id="rId7"/>
    <p:sldId id="280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4362ED-57D1-4971-9972-96A43B419943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385A364-E06D-4CB3-AAE1-E7E4A54CDCE9}">
      <dgm:prSet phldrT="[Text]" custT="1"/>
      <dgm:spPr>
        <a:noFill/>
        <a:ln>
          <a:noFill/>
        </a:ln>
      </dgm:spPr>
      <dgm:t>
        <a:bodyPr/>
        <a:lstStyle/>
        <a:p>
          <a:r>
            <a:rPr lang="en-US" sz="3200" dirty="0" smtClean="0">
              <a:solidFill>
                <a:srgbClr val="C00000"/>
              </a:solidFill>
              <a:latin typeface="AR CENA" pitchFamily="2" charset="0"/>
            </a:rPr>
            <a:t>How </a:t>
          </a:r>
          <a:r>
            <a:rPr lang="en-US" sz="3200" dirty="0" err="1" smtClean="0">
              <a:solidFill>
                <a:srgbClr val="C00000"/>
              </a:solidFill>
              <a:latin typeface="AR CENA" pitchFamily="2" charset="0"/>
            </a:rPr>
            <a:t>NewsHunt</a:t>
          </a:r>
          <a:r>
            <a:rPr lang="en-US" sz="3200" dirty="0" smtClean="0">
              <a:solidFill>
                <a:srgbClr val="C00000"/>
              </a:solidFill>
              <a:latin typeface="AR CENA" pitchFamily="2" charset="0"/>
            </a:rPr>
            <a:t> reached 1 </a:t>
          </a:r>
          <a:r>
            <a:rPr lang="en-US" sz="3200" dirty="0" err="1" smtClean="0">
              <a:solidFill>
                <a:srgbClr val="C00000"/>
              </a:solidFill>
              <a:latin typeface="AR CENA" pitchFamily="2" charset="0"/>
            </a:rPr>
            <a:t>Crore</a:t>
          </a:r>
          <a:r>
            <a:rPr lang="en-US" sz="3200" dirty="0" smtClean="0">
              <a:solidFill>
                <a:srgbClr val="C00000"/>
              </a:solidFill>
              <a:latin typeface="AR CENA" pitchFamily="2" charset="0"/>
            </a:rPr>
            <a:t> Downloads ?</a:t>
          </a:r>
        </a:p>
        <a:p>
          <a:r>
            <a:rPr lang="en-US" sz="3200" dirty="0" smtClean="0">
              <a:solidFill>
                <a:srgbClr val="C00000"/>
              </a:solidFill>
              <a:latin typeface="AR CENA" pitchFamily="2" charset="0"/>
            </a:rPr>
            <a:t>INDIAN LANGUAGES!!</a:t>
          </a:r>
          <a:endParaRPr lang="en-IN" sz="3200" dirty="0">
            <a:solidFill>
              <a:srgbClr val="C00000"/>
            </a:solidFill>
            <a:latin typeface="AR CENA" pitchFamily="2" charset="0"/>
          </a:endParaRPr>
        </a:p>
      </dgm:t>
    </dgm:pt>
    <dgm:pt modelId="{CD1BB845-8C3E-4892-85BD-BBFC133FC4B3}" type="parTrans" cxnId="{C07DD750-2B30-4045-A3A5-07EE66AC11CF}">
      <dgm:prSet/>
      <dgm:spPr/>
      <dgm:t>
        <a:bodyPr/>
        <a:lstStyle/>
        <a:p>
          <a:endParaRPr lang="en-IN" sz="2000"/>
        </a:p>
      </dgm:t>
    </dgm:pt>
    <dgm:pt modelId="{1F6FA046-BC7B-4D74-AA3A-00B4B9120EBF}" type="sibTrans" cxnId="{C07DD750-2B30-4045-A3A5-07EE66AC11CF}">
      <dgm:prSet/>
      <dgm:spPr/>
      <dgm:t>
        <a:bodyPr/>
        <a:lstStyle/>
        <a:p>
          <a:endParaRPr lang="en-IN" sz="2000"/>
        </a:p>
      </dgm:t>
    </dgm:pt>
    <dgm:pt modelId="{D68329D7-4F26-4FA3-93B7-7E8D292F9BB1}" type="pres">
      <dgm:prSet presAssocID="{CD4362ED-57D1-4971-9972-96A43B41994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9210DAC0-2695-4E6F-86B5-3F6698F7E5C3}" type="pres">
      <dgm:prSet presAssocID="{3385A364-E06D-4CB3-AAE1-E7E4A54CDCE9}" presName="vertOne" presStyleCnt="0"/>
      <dgm:spPr/>
    </dgm:pt>
    <dgm:pt modelId="{6CAAF48D-F026-4D15-8497-BBC194AAF0FC}" type="pres">
      <dgm:prSet presAssocID="{3385A364-E06D-4CB3-AAE1-E7E4A54CDCE9}" presName="txOne" presStyleLbl="node0" presStyleIdx="0" presStyleCnt="1" custLinFactNeighborX="79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046CBAA-E1C1-46CC-8BD3-423B8FBEAA5B}" type="pres">
      <dgm:prSet presAssocID="{3385A364-E06D-4CB3-AAE1-E7E4A54CDCE9}" presName="horzOne" presStyleCnt="0"/>
      <dgm:spPr/>
    </dgm:pt>
  </dgm:ptLst>
  <dgm:cxnLst>
    <dgm:cxn modelId="{C07DD750-2B30-4045-A3A5-07EE66AC11CF}" srcId="{CD4362ED-57D1-4971-9972-96A43B419943}" destId="{3385A364-E06D-4CB3-AAE1-E7E4A54CDCE9}" srcOrd="0" destOrd="0" parTransId="{CD1BB845-8C3E-4892-85BD-BBFC133FC4B3}" sibTransId="{1F6FA046-BC7B-4D74-AA3A-00B4B9120EBF}"/>
    <dgm:cxn modelId="{8C9A4339-C9B6-497C-82D7-8F0251B51D39}" type="presOf" srcId="{3385A364-E06D-4CB3-AAE1-E7E4A54CDCE9}" destId="{6CAAF48D-F026-4D15-8497-BBC194AAF0FC}" srcOrd="0" destOrd="0" presId="urn:microsoft.com/office/officeart/2005/8/layout/hierarchy4"/>
    <dgm:cxn modelId="{71B0420A-9002-48E5-871C-DDD2BCD64BE9}" type="presOf" srcId="{CD4362ED-57D1-4971-9972-96A43B419943}" destId="{D68329D7-4F26-4FA3-93B7-7E8D292F9BB1}" srcOrd="0" destOrd="0" presId="urn:microsoft.com/office/officeart/2005/8/layout/hierarchy4"/>
    <dgm:cxn modelId="{C2C15E7D-24E2-48F3-B11D-4F659C2EC8CF}" type="presParOf" srcId="{D68329D7-4F26-4FA3-93B7-7E8D292F9BB1}" destId="{9210DAC0-2695-4E6F-86B5-3F6698F7E5C3}" srcOrd="0" destOrd="0" presId="urn:microsoft.com/office/officeart/2005/8/layout/hierarchy4"/>
    <dgm:cxn modelId="{8041B782-D461-4E81-98FB-A02A886E0EF3}" type="presParOf" srcId="{9210DAC0-2695-4E6F-86B5-3F6698F7E5C3}" destId="{6CAAF48D-F026-4D15-8497-BBC194AAF0FC}" srcOrd="0" destOrd="0" presId="urn:microsoft.com/office/officeart/2005/8/layout/hierarchy4"/>
    <dgm:cxn modelId="{68833AF9-0DC4-4370-B692-3110991878BA}" type="presParOf" srcId="{9210DAC0-2695-4E6F-86B5-3F6698F7E5C3}" destId="{D046CBAA-E1C1-46CC-8BD3-423B8FBEAA5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AF48D-F026-4D15-8497-BBC194AAF0FC}">
      <dsp:nvSpPr>
        <dsp:cNvPr id="0" name=""/>
        <dsp:cNvSpPr/>
      </dsp:nvSpPr>
      <dsp:spPr>
        <a:xfrm>
          <a:off x="10045" y="0"/>
          <a:ext cx="10276954" cy="736600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C00000"/>
              </a:solidFill>
              <a:latin typeface="AR CENA" pitchFamily="2" charset="0"/>
            </a:rPr>
            <a:t>How </a:t>
          </a:r>
          <a:r>
            <a:rPr lang="en-US" sz="3200" kern="1200" dirty="0" err="1" smtClean="0">
              <a:solidFill>
                <a:srgbClr val="C00000"/>
              </a:solidFill>
              <a:latin typeface="AR CENA" pitchFamily="2" charset="0"/>
            </a:rPr>
            <a:t>NewsHunt</a:t>
          </a:r>
          <a:r>
            <a:rPr lang="en-US" sz="3200" kern="1200" dirty="0" smtClean="0">
              <a:solidFill>
                <a:srgbClr val="C00000"/>
              </a:solidFill>
              <a:latin typeface="AR CENA" pitchFamily="2" charset="0"/>
            </a:rPr>
            <a:t> reached 1 </a:t>
          </a:r>
          <a:r>
            <a:rPr lang="en-US" sz="3200" kern="1200" dirty="0" err="1" smtClean="0">
              <a:solidFill>
                <a:srgbClr val="C00000"/>
              </a:solidFill>
              <a:latin typeface="AR CENA" pitchFamily="2" charset="0"/>
            </a:rPr>
            <a:t>Crore</a:t>
          </a:r>
          <a:r>
            <a:rPr lang="en-US" sz="3200" kern="1200" dirty="0" smtClean="0">
              <a:solidFill>
                <a:srgbClr val="C00000"/>
              </a:solidFill>
              <a:latin typeface="AR CENA" pitchFamily="2" charset="0"/>
            </a:rPr>
            <a:t> Downloads ?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C00000"/>
              </a:solidFill>
              <a:latin typeface="AR CENA" pitchFamily="2" charset="0"/>
            </a:rPr>
            <a:t>INDIAN LANGUAGES!!</a:t>
          </a:r>
          <a:endParaRPr lang="en-IN" sz="3200" kern="1200" dirty="0">
            <a:solidFill>
              <a:srgbClr val="C00000"/>
            </a:solidFill>
            <a:latin typeface="AR CENA" pitchFamily="2" charset="0"/>
          </a:endParaRPr>
        </a:p>
      </dsp:txBody>
      <dsp:txXfrm>
        <a:off x="31619" y="21574"/>
        <a:ext cx="10233806" cy="69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A1278-9DD9-4D0A-A9CF-2F2F897836EC}" type="datetimeFigureOut">
              <a:rPr lang="en-US" smtClean="0"/>
              <a:pPr/>
              <a:t>15/03/12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F2053-B3E6-43D1-BD70-2C5AEA738ED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9119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reya\Desktop\Work\NewsHunt\background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reya\Desktop\Work\NewsHunt\New Background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15/03/12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4.jpeg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jpeg"/><Relationship Id="rId10" Type="http://schemas.openxmlformats.org/officeDocument/2006/relationships/image" Target="../media/image17.png"/><Relationship Id="rId11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76200"/>
            <a:ext cx="40005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6096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 CENA" pitchFamily="2" charset="0"/>
              </a:rPr>
              <a:t>News On The Go!</a:t>
            </a:r>
            <a:endParaRPr lang="en-IN" sz="2000" dirty="0">
              <a:solidFill>
                <a:srgbClr val="C00000"/>
              </a:solidFill>
              <a:latin typeface="AR CENA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56790902"/>
              </p:ext>
            </p:extLst>
          </p:nvPr>
        </p:nvGraphicFramePr>
        <p:xfrm>
          <a:off x="-560424" y="5567844"/>
          <a:ext cx="10287000" cy="73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8" descr="01_bg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240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eternologo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0"/>
            <a:ext cx="2286000" cy="62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-1552575" y="433388"/>
          <a:ext cx="11107738" cy="573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hart" r:id="rId4" imgW="8848662" imgH="4572135" progId="Excel.Sheet.8">
                  <p:embed/>
                </p:oleObj>
              </mc:Choice>
              <mc:Fallback>
                <p:oleObj name="Chart" r:id="rId4" imgW="8848662" imgH="4572135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52575" y="433388"/>
                        <a:ext cx="11107738" cy="573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04800" y="0"/>
            <a:ext cx="86283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</a:rPr>
              <a:t>Landscape: Print Media: Local Languages Dominate!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 rot="16200000">
            <a:off x="-666325" y="2317834"/>
            <a:ext cx="250581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700" dirty="0">
                <a:latin typeface="Trebuchet MS" pitchFamily="34" charset="0"/>
              </a:rPr>
              <a:t> </a:t>
            </a:r>
            <a:r>
              <a:rPr lang="en-US" sz="2700" dirty="0">
                <a:latin typeface="AR CENA" pitchFamily="2" charset="0"/>
              </a:rPr>
              <a:t>Readers (Millions)</a:t>
            </a:r>
          </a:p>
        </p:txBody>
      </p:sp>
      <p:sp>
        <p:nvSpPr>
          <p:cNvPr id="7" name="Rectangle 5"/>
          <p:cNvSpPr txBox="1">
            <a:spLocks/>
          </p:cNvSpPr>
          <p:nvPr/>
        </p:nvSpPr>
        <p:spPr>
          <a:xfrm>
            <a:off x="609600" y="5867400"/>
            <a:ext cx="8077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CENA" pitchFamily="2" charset="0"/>
              </a:rPr>
              <a:t>Need for Local Language and Local Content is much bigger than English and Generic Content.`</a:t>
            </a:r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1981200" y="762000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AR CENA" pitchFamily="2" charset="0"/>
              </a:rPr>
              <a:t>India’s English Literacy is </a:t>
            </a:r>
            <a:r>
              <a:rPr lang="en-US" sz="2000" b="1" dirty="0" smtClean="0">
                <a:solidFill>
                  <a:schemeClr val="tx2"/>
                </a:solidFill>
                <a:latin typeface="AR CENA" pitchFamily="2" charset="0"/>
              </a:rPr>
              <a:t>8-10%</a:t>
            </a:r>
            <a:endParaRPr lang="en-US" sz="2000" b="1" dirty="0">
              <a:solidFill>
                <a:schemeClr val="tx2"/>
              </a:solidFill>
              <a:latin typeface="AR CENA" pitchFamily="2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AR CENA" pitchFamily="2" charset="0"/>
              </a:rPr>
              <a:t>Vernacular Language Literacy is </a:t>
            </a:r>
            <a:r>
              <a:rPr lang="en-US" sz="2000" b="1" dirty="0">
                <a:solidFill>
                  <a:schemeClr val="tx2"/>
                </a:solidFill>
                <a:latin typeface="AR CENA" pitchFamily="2" charset="0"/>
              </a:rPr>
              <a:t>65%</a:t>
            </a:r>
            <a:endParaRPr lang="en-US" sz="2000" dirty="0">
              <a:solidFill>
                <a:schemeClr val="tx2"/>
              </a:solidFill>
              <a:latin typeface="AR CENA" pitchFamily="2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299200" y="2552700"/>
            <a:ext cx="152400" cy="1524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51600" y="2438400"/>
            <a:ext cx="231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latin typeface="AR CENA" pitchFamily="2" charset="0"/>
              </a:rPr>
              <a:t>Available on NewsHunt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0" y="47625"/>
            <a:ext cx="51879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Trebuchet MS" pitchFamily="34" charset="0"/>
              </a:rPr>
              <a:t>NewsHunt Coverage across India</a:t>
            </a:r>
          </a:p>
        </p:txBody>
      </p:sp>
      <p:pic>
        <p:nvPicPr>
          <p:cNvPr id="19458" name="Picture 2" descr="C:\Users\Shreya\Desktop\Work\NewsHunt\NewsHunt-Cover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  <p:pic>
        <p:nvPicPr>
          <p:cNvPr id="2" name="Picture 2" descr="C:\Users\Shreya\Desktop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343400"/>
            <a:ext cx="833437" cy="381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obil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5800" y="1651000"/>
            <a:ext cx="19891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mobile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0" y="1562100"/>
            <a:ext cx="18034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mobile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388" y="1943100"/>
            <a:ext cx="1471612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04800" y="47625"/>
            <a:ext cx="53399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NewsHunt : Handsets and Platforms</a:t>
            </a: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5321300" y="1790700"/>
            <a:ext cx="1917700" cy="2971800"/>
            <a:chOff x="6140196" y="1447800"/>
            <a:chExt cx="2578608" cy="4445876"/>
          </a:xfrm>
        </p:grpSpPr>
        <p:pic>
          <p:nvPicPr>
            <p:cNvPr id="9" name="Picture 17" descr="blackberry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40196" y="1447800"/>
              <a:ext cx="2578608" cy="4445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 descr="C:\Documents and Settings\Uday\Desktop\presentation\blackberry video\15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36430" y="2158841"/>
              <a:ext cx="1795086" cy="1348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31" descr="htc1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9525" y="4724400"/>
            <a:ext cx="1108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26"/>
          <p:cNvGrpSpPr>
            <a:grpSpLocks/>
          </p:cNvGrpSpPr>
          <p:nvPr/>
        </p:nvGrpSpPr>
        <p:grpSpPr bwMode="auto">
          <a:xfrm>
            <a:off x="2057400" y="1790700"/>
            <a:ext cx="1524000" cy="2679700"/>
            <a:chOff x="6535445" y="1470660"/>
            <a:chExt cx="2004060" cy="3962400"/>
          </a:xfrm>
        </p:grpSpPr>
        <p:pic>
          <p:nvPicPr>
            <p:cNvPr id="15" name="Picture 15" descr="samsung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535445" y="1470660"/>
              <a:ext cx="2004060" cy="39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" descr="E:\new app theme designs\Symbion and Iphone\screenshots\5230\Scr000050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853238" y="2065019"/>
              <a:ext cx="1371600" cy="2357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3657600" y="4967288"/>
            <a:ext cx="17459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 CENA" pitchFamily="2" charset="0"/>
              </a:rPr>
              <a:t>Launching Shortly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838200" y="990600"/>
            <a:ext cx="251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R CENA" pitchFamily="2" charset="0"/>
              </a:rPr>
              <a:t>Java</a:t>
            </a:r>
          </a:p>
          <a:p>
            <a:r>
              <a:rPr lang="en-US" sz="1400" dirty="0">
                <a:latin typeface="AR CENA" pitchFamily="2" charset="0"/>
              </a:rPr>
              <a:t>NOKIA S40, Samsung,</a:t>
            </a:r>
          </a:p>
          <a:p>
            <a:r>
              <a:rPr lang="en-US" sz="1400" dirty="0" err="1">
                <a:latin typeface="AR CENA" pitchFamily="2" charset="0"/>
              </a:rPr>
              <a:t>SonyEricsson</a:t>
            </a:r>
            <a:r>
              <a:rPr lang="en-US" sz="1400" dirty="0">
                <a:latin typeface="AR CENA" pitchFamily="2" charset="0"/>
              </a:rPr>
              <a:t>, LG, etc…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3733800" y="990600"/>
            <a:ext cx="25146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>
                <a:latin typeface="AR CENA" pitchFamily="2" charset="0"/>
              </a:rPr>
              <a:t>Symbian</a:t>
            </a:r>
            <a:r>
              <a:rPr lang="en-US" sz="2000" dirty="0">
                <a:latin typeface="AR CENA" pitchFamily="2" charset="0"/>
              </a:rPr>
              <a:t> </a:t>
            </a:r>
          </a:p>
          <a:p>
            <a:r>
              <a:rPr lang="en-US" sz="1400" dirty="0">
                <a:latin typeface="AR CENA" pitchFamily="2" charset="0"/>
              </a:rPr>
              <a:t>NOKIA S60, Others…</a:t>
            </a: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5715000" y="1004888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AR CENA" pitchFamily="2" charset="0"/>
              </a:rPr>
              <a:t>Blackberry</a:t>
            </a: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7620000" y="106680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 CENA" pitchFamily="2" charset="0"/>
              </a:rPr>
              <a:t>iPhone</a:t>
            </a:r>
            <a:endParaRPr lang="en-US" sz="2000" dirty="0">
              <a:latin typeface="AR CENA" pitchFamily="2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600200" y="685800"/>
            <a:ext cx="632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  <a:latin typeface="AR CENA" pitchFamily="2" charset="0"/>
              </a:rPr>
              <a:t>From $40 Phone to Smart Phone, to Mobile Computers</a:t>
            </a:r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>
            <a:off x="304800" y="9906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>
            <a:off x="3276600" y="4648200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3276600" y="46482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1371600" y="4267200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AR CENA" pitchFamily="2" charset="0"/>
              </a:rPr>
              <a:t>Android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295400" y="4572000"/>
            <a:ext cx="1143000" cy="2436813"/>
            <a:chOff x="1295400" y="4572000"/>
            <a:chExt cx="1143000" cy="2436813"/>
          </a:xfrm>
        </p:grpSpPr>
        <p:pic>
          <p:nvPicPr>
            <p:cNvPr id="12" name="Picture 30" descr="andreiod1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295400" y="4572000"/>
              <a:ext cx="1143000" cy="2436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4" descr="mobile_1_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467728" y="4852560"/>
              <a:ext cx="818272" cy="140990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000003"/>
            <a:ext cx="8423835" cy="5172197"/>
          </a:xfrm>
          <a:prstGeom prst="rect">
            <a:avLst/>
          </a:prstGeom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304800" y="47625"/>
            <a:ext cx="83348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</a:rPr>
              <a:t>Usage of News &amp; Video Mobile Apps: Total Minutes</a:t>
            </a:r>
            <a:endParaRPr lang="en-US" sz="2800" dirty="0">
              <a:solidFill>
                <a:schemeClr val="bg1"/>
              </a:solidFill>
              <a:latin typeface="AR CENA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85800"/>
            <a:ext cx="1282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85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1024C0-C89F-0D4D-956E-89E1B5061FB9}" type="slidenum">
              <a:rPr lang="en-US"/>
              <a:pPr/>
              <a:t>6</a:t>
            </a:fld>
            <a:endParaRPr lang="en-US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/>
              <a:t>Unicode Character Encoding</a:t>
            </a:r>
          </a:p>
        </p:txBody>
      </p:sp>
      <p:grpSp>
        <p:nvGrpSpPr>
          <p:cNvPr id="275475" name="Group 19"/>
          <p:cNvGrpSpPr>
            <a:grpSpLocks/>
          </p:cNvGrpSpPr>
          <p:nvPr/>
        </p:nvGrpSpPr>
        <p:grpSpPr bwMode="auto">
          <a:xfrm>
            <a:off x="520700" y="1555750"/>
            <a:ext cx="8318500" cy="3016250"/>
            <a:chOff x="328" y="1364"/>
            <a:chExt cx="5240" cy="1900"/>
          </a:xfrm>
        </p:grpSpPr>
        <p:sp>
          <p:nvSpPr>
            <p:cNvPr id="275462" name="Text Box 6"/>
            <p:cNvSpPr txBox="1">
              <a:spLocks noChangeArrowheads="1"/>
            </p:cNvSpPr>
            <p:nvPr/>
          </p:nvSpPr>
          <p:spPr bwMode="auto">
            <a:xfrm>
              <a:off x="662" y="1511"/>
              <a:ext cx="47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5463" name="Text Box 7"/>
            <p:cNvSpPr txBox="1">
              <a:spLocks noChangeArrowheads="1"/>
            </p:cNvSpPr>
            <p:nvPr/>
          </p:nvSpPr>
          <p:spPr bwMode="auto">
            <a:xfrm>
              <a:off x="328" y="1364"/>
              <a:ext cx="5096" cy="46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/>
                <a:t>Unicode			UTF-32</a:t>
              </a:r>
            </a:p>
            <a:p>
              <a:r>
                <a:rPr lang="en-US" sz="1400"/>
                <a:t>00000000 - 0010FFFF		</a:t>
              </a:r>
              <a:r>
                <a:rPr lang="en-US" sz="1400" b="1"/>
                <a:t>00000000</a:t>
              </a:r>
              <a:r>
                <a:rPr lang="en-US" sz="1400"/>
                <a:t>-</a:t>
              </a:r>
              <a:r>
                <a:rPr lang="en-US" sz="1400" b="1"/>
                <a:t>000</a:t>
              </a:r>
              <a:r>
                <a:rPr lang="en-US" sz="1400"/>
                <a:t>xxxxx-xxxxxxxx-xxxxxxxx</a:t>
              </a:r>
            </a:p>
            <a:p>
              <a:endParaRPr lang="en-US" sz="1400"/>
            </a:p>
          </p:txBody>
        </p:sp>
        <p:sp>
          <p:nvSpPr>
            <p:cNvPr id="275464" name="Text Box 8"/>
            <p:cNvSpPr txBox="1">
              <a:spLocks noChangeArrowheads="1"/>
            </p:cNvSpPr>
            <p:nvPr/>
          </p:nvSpPr>
          <p:spPr bwMode="auto">
            <a:xfrm>
              <a:off x="336" y="1824"/>
              <a:ext cx="5088" cy="46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/>
                <a:t>Unicode			UTF-16</a:t>
              </a:r>
            </a:p>
            <a:p>
              <a:r>
                <a:rPr lang="en-US" sz="1400"/>
                <a:t>00000000 - 0000FFFF		xxxxxxxx-xxxxxxxx</a:t>
              </a:r>
            </a:p>
            <a:p>
              <a:r>
                <a:rPr lang="en-US" sz="1400"/>
                <a:t>00010000 - 0010FFFF		</a:t>
              </a:r>
              <a:r>
                <a:rPr lang="en-US" sz="1400" b="1"/>
                <a:t>110110</a:t>
              </a:r>
              <a:r>
                <a:rPr lang="en-US" sz="1400"/>
                <a:t>yy-yyxxxxxx </a:t>
              </a:r>
              <a:r>
                <a:rPr lang="en-US" sz="1400" b="1"/>
                <a:t>110111</a:t>
              </a:r>
              <a:r>
                <a:rPr lang="en-US" sz="1400"/>
                <a:t>xx-xxxxxxxx</a:t>
              </a:r>
            </a:p>
          </p:txBody>
        </p:sp>
        <p:sp>
          <p:nvSpPr>
            <p:cNvPr id="275465" name="Text Box 9"/>
            <p:cNvSpPr txBox="1">
              <a:spLocks noChangeArrowheads="1"/>
            </p:cNvSpPr>
            <p:nvPr/>
          </p:nvSpPr>
          <p:spPr bwMode="auto">
            <a:xfrm>
              <a:off x="336" y="2268"/>
              <a:ext cx="5088" cy="996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 dirty="0"/>
                <a:t>Unicode			UTF-8</a:t>
              </a:r>
            </a:p>
            <a:p>
              <a:r>
                <a:rPr lang="en-US" sz="1400" dirty="0"/>
                <a:t>00000000 - 0000007F		</a:t>
              </a:r>
              <a:r>
                <a:rPr lang="en-US" sz="1400" b="1" dirty="0"/>
                <a:t>0</a:t>
              </a:r>
              <a:r>
                <a:rPr lang="en-US" sz="1400" dirty="0"/>
                <a:t>xxxxxxxx</a:t>
              </a:r>
            </a:p>
            <a:p>
              <a:r>
                <a:rPr lang="en-US" sz="1400" dirty="0"/>
                <a:t>00000080 - 000007FF		</a:t>
              </a:r>
              <a:r>
                <a:rPr lang="en-US" sz="1400" b="1" dirty="0"/>
                <a:t>110</a:t>
              </a:r>
              <a:r>
                <a:rPr lang="en-US" sz="1400" dirty="0"/>
                <a:t>xxxxx </a:t>
              </a:r>
              <a:r>
                <a:rPr lang="en-US" sz="1400" b="1" dirty="0"/>
                <a:t>10</a:t>
              </a:r>
              <a:r>
                <a:rPr lang="en-US" sz="1400" dirty="0"/>
                <a:t>xxxxxx</a:t>
              </a:r>
            </a:p>
            <a:p>
              <a:r>
                <a:rPr lang="en-US" sz="1400" dirty="0"/>
                <a:t>00000800 - 0000FFFF		</a:t>
              </a:r>
              <a:r>
                <a:rPr lang="en-US" sz="1400" b="1" dirty="0"/>
                <a:t>1110</a:t>
              </a:r>
              <a:r>
                <a:rPr lang="en-US" sz="1400" dirty="0"/>
                <a:t>xxxx </a:t>
              </a:r>
              <a:r>
                <a:rPr lang="en-US" sz="1400" b="1" dirty="0"/>
                <a:t>10</a:t>
              </a:r>
              <a:r>
                <a:rPr lang="en-US" sz="1400" dirty="0"/>
                <a:t>xxxxxx </a:t>
              </a:r>
              <a:r>
                <a:rPr lang="en-US" sz="1400" b="1" dirty="0"/>
                <a:t>10</a:t>
              </a:r>
              <a:r>
                <a:rPr lang="en-US" sz="1400" dirty="0"/>
                <a:t>xxxxxx</a:t>
              </a:r>
            </a:p>
            <a:p>
              <a:r>
                <a:rPr lang="en-US" sz="1400" dirty="0"/>
                <a:t>00010000 - 001FFFFF		</a:t>
              </a:r>
              <a:r>
                <a:rPr lang="en-US" sz="1400" b="1" dirty="0"/>
                <a:t>11110</a:t>
              </a:r>
              <a:r>
                <a:rPr lang="en-US" sz="1400" dirty="0"/>
                <a:t>xxx </a:t>
              </a:r>
              <a:r>
                <a:rPr lang="en-US" sz="1400" b="1" dirty="0"/>
                <a:t>10</a:t>
              </a:r>
              <a:r>
                <a:rPr lang="en-US" sz="1400" dirty="0"/>
                <a:t>xxxxxx </a:t>
              </a:r>
              <a:r>
                <a:rPr lang="en-US" sz="1400" b="1" dirty="0"/>
                <a:t>10</a:t>
              </a:r>
              <a:r>
                <a:rPr lang="en-US" sz="1400" dirty="0"/>
                <a:t>xxxxxx </a:t>
              </a:r>
              <a:r>
                <a:rPr lang="en-US" sz="1400" b="1" dirty="0"/>
                <a:t>10</a:t>
              </a:r>
              <a:r>
                <a:rPr lang="en-US" sz="1400" dirty="0"/>
                <a:t>xxxxxx</a:t>
              </a:r>
            </a:p>
            <a:p>
              <a:r>
                <a:rPr lang="en-US" sz="1400" dirty="0"/>
                <a:t>00200000 - 03FFFFFF*	111110xx 10xxxxxx 10xxxxxx 10xxxxxx 10xxxxxx</a:t>
              </a:r>
            </a:p>
            <a:p>
              <a:r>
                <a:rPr lang="en-US" sz="1400" dirty="0"/>
                <a:t>04000000 - 7FFFFFFF*	1111110x 10xxxxxx 10xxxxxx 10xxxxxx 10xxxxxx 10xxxxxx</a:t>
              </a:r>
            </a:p>
          </p:txBody>
        </p:sp>
        <p:sp>
          <p:nvSpPr>
            <p:cNvPr id="275466" name="Rectangle 10"/>
            <p:cNvSpPr>
              <a:spLocks noChangeArrowheads="1"/>
            </p:cNvSpPr>
            <p:nvPr/>
          </p:nvSpPr>
          <p:spPr bwMode="auto">
            <a:xfrm>
              <a:off x="4176" y="1497"/>
              <a:ext cx="13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hi-in">
                  <a:cs typeface="Mangal" charset="0"/>
                  <a:sym typeface="Wingdings" charset="0"/>
                </a:rPr>
                <a:t>ए</a:t>
              </a:r>
              <a:r>
                <a:rPr lang="en-US">
                  <a:cs typeface="Mangal" charset="0"/>
                  <a:sym typeface="Wingdings" charset="0"/>
                </a:rPr>
                <a:t> = 00-00-09-0F</a:t>
              </a:r>
            </a:p>
          </p:txBody>
        </p:sp>
        <p:sp>
          <p:nvSpPr>
            <p:cNvPr id="275467" name="Rectangle 11"/>
            <p:cNvSpPr>
              <a:spLocks noChangeArrowheads="1"/>
            </p:cNvSpPr>
            <p:nvPr/>
          </p:nvSpPr>
          <p:spPr bwMode="auto">
            <a:xfrm>
              <a:off x="4176" y="2073"/>
              <a:ext cx="13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hi-in">
                  <a:cs typeface="Mangal" charset="0"/>
                  <a:sym typeface="Wingdings" charset="0"/>
                </a:rPr>
                <a:t>ए</a:t>
              </a:r>
              <a:r>
                <a:rPr lang="en-US">
                  <a:cs typeface="Mangal" charset="0"/>
                  <a:sym typeface="Wingdings" charset="0"/>
                </a:rPr>
                <a:t> = 09-0F</a:t>
              </a:r>
            </a:p>
          </p:txBody>
        </p:sp>
        <p:sp>
          <p:nvSpPr>
            <p:cNvPr id="275468" name="Rectangle 12"/>
            <p:cNvSpPr>
              <a:spLocks noChangeArrowheads="1"/>
            </p:cNvSpPr>
            <p:nvPr/>
          </p:nvSpPr>
          <p:spPr bwMode="auto">
            <a:xfrm>
              <a:off x="4224" y="2649"/>
              <a:ext cx="13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hi-in">
                  <a:cs typeface="Mangal" charset="0"/>
                  <a:sym typeface="Wingdings" charset="0"/>
                </a:rPr>
                <a:t>ए</a:t>
              </a:r>
              <a:r>
                <a:rPr lang="en-US">
                  <a:cs typeface="Mangal" charset="0"/>
                  <a:sym typeface="Wingdings" charset="0"/>
                </a:rPr>
                <a:t> = </a:t>
              </a:r>
              <a:r>
                <a:rPr lang="en-US"/>
                <a:t>E0-A4-8F</a:t>
              </a:r>
            </a:p>
          </p:txBody>
        </p:sp>
      </p:grpSp>
      <p:sp>
        <p:nvSpPr>
          <p:cNvPr id="275469" name="Text Box 13"/>
          <p:cNvSpPr txBox="1">
            <a:spLocks noChangeArrowheads="1"/>
          </p:cNvSpPr>
          <p:nvPr/>
        </p:nvSpPr>
        <p:spPr bwMode="auto">
          <a:xfrm>
            <a:off x="457200" y="4692650"/>
            <a:ext cx="5505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UTF-16 090F = </a:t>
            </a:r>
            <a:r>
              <a:rPr lang="en-US" dirty="0">
                <a:solidFill>
                  <a:schemeClr val="hlink"/>
                </a:solidFill>
              </a:rPr>
              <a:t>0000-1001-0000-1111</a:t>
            </a:r>
          </a:p>
          <a:p>
            <a:r>
              <a:rPr lang="en-US" dirty="0"/>
              <a:t>UTF-8 = 1110</a:t>
            </a:r>
            <a:r>
              <a:rPr lang="en-US" dirty="0">
                <a:solidFill>
                  <a:schemeClr val="hlink"/>
                </a:solidFill>
              </a:rPr>
              <a:t>0000</a:t>
            </a:r>
            <a:r>
              <a:rPr lang="en-US" dirty="0"/>
              <a:t> 10</a:t>
            </a:r>
            <a:r>
              <a:rPr lang="en-US" dirty="0">
                <a:solidFill>
                  <a:schemeClr val="hlink"/>
                </a:solidFill>
              </a:rPr>
              <a:t>100100</a:t>
            </a:r>
            <a:r>
              <a:rPr lang="en-US" dirty="0"/>
              <a:t> 10</a:t>
            </a:r>
            <a:r>
              <a:rPr lang="en-US" dirty="0">
                <a:solidFill>
                  <a:schemeClr val="hlink"/>
                </a:solidFill>
              </a:rPr>
              <a:t>001111 </a:t>
            </a:r>
            <a:r>
              <a:rPr lang="en-US" dirty="0"/>
              <a:t>= E0-A4-8F</a:t>
            </a:r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275471" name="Text Box 15"/>
          <p:cNvSpPr txBox="1">
            <a:spLocks noChangeArrowheads="1"/>
          </p:cNvSpPr>
          <p:nvPr/>
        </p:nvSpPr>
        <p:spPr bwMode="auto">
          <a:xfrm>
            <a:off x="6477000" y="4648200"/>
            <a:ext cx="210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UTF-16BE = 09 0F</a:t>
            </a:r>
          </a:p>
          <a:p>
            <a:r>
              <a:rPr lang="en-US"/>
              <a:t>UTF-16LE = 0F 09</a:t>
            </a:r>
            <a:endParaRPr lang="en-US">
              <a:solidFill>
                <a:schemeClr val="hlink"/>
              </a:solidFill>
            </a:endParaRPr>
          </a:p>
        </p:txBody>
      </p:sp>
      <p:sp>
        <p:nvSpPr>
          <p:cNvPr id="275472" name="Text Box 16" descr="5%"/>
          <p:cNvSpPr txBox="1">
            <a:spLocks noChangeArrowheads="1"/>
          </p:cNvSpPr>
          <p:nvPr/>
        </p:nvSpPr>
        <p:spPr bwMode="auto">
          <a:xfrm>
            <a:off x="2209800" y="5789612"/>
            <a:ext cx="4895850" cy="91598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295AE"/>
                </a:solidFill>
              </a:rPr>
              <a:t>UTF-16 is backward compatible to UCS-2</a:t>
            </a:r>
          </a:p>
          <a:p>
            <a:r>
              <a:rPr lang="en-US" dirty="0">
                <a:solidFill>
                  <a:srgbClr val="1295AE"/>
                </a:solidFill>
              </a:rPr>
              <a:t>UTF-8 variable length, multi byte format.</a:t>
            </a:r>
          </a:p>
          <a:p>
            <a:r>
              <a:rPr lang="en-US" dirty="0">
                <a:solidFill>
                  <a:srgbClr val="1295AE"/>
                </a:solidFill>
              </a:rPr>
              <a:t>UTF-8 is backward compatible with 7 bit ASCII</a:t>
            </a:r>
          </a:p>
        </p:txBody>
      </p:sp>
      <p:sp>
        <p:nvSpPr>
          <p:cNvPr id="275474" name="Text Box 18"/>
          <p:cNvSpPr txBox="1">
            <a:spLocks noChangeArrowheads="1"/>
          </p:cNvSpPr>
          <p:nvPr/>
        </p:nvSpPr>
        <p:spPr bwMode="auto">
          <a:xfrm>
            <a:off x="488950" y="1066800"/>
            <a:ext cx="605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U+000000 :: U+10FFFF requires 21 bits (marked x below)</a:t>
            </a:r>
          </a:p>
        </p:txBody>
      </p:sp>
    </p:spTree>
    <p:extLst>
      <p:ext uri="{BB962C8B-B14F-4D97-AF65-F5344CB8AC3E}">
        <p14:creationId xmlns:p14="http://schemas.microsoft.com/office/powerpoint/2010/main" val="23598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fld id="{E928563D-36F4-9442-9961-8325A39EC736}" type="slidenum">
              <a:rPr lang="en-US"/>
              <a:pPr/>
              <a:t>7</a:t>
            </a:fld>
            <a:endParaRPr lang="en-US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629400" cy="1139825"/>
          </a:xfrm>
        </p:spPr>
        <p:txBody>
          <a:bodyPr/>
          <a:lstStyle/>
          <a:p>
            <a:r>
              <a:rPr lang="en-US" dirty="0"/>
              <a:t>Text Rendering …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457200" y="1600200"/>
            <a:ext cx="83058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ym typeface="Wingdings" charset="0"/>
              </a:rPr>
              <a:t>{U+0915, U+094D, U+0930, U+093F, U+0915, U+0947, U+091F}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ym typeface="Wingdings" charset="0"/>
              </a:rPr>
              <a:t>{Letter K, Half Indicator, Letter R,  I </a:t>
            </a:r>
            <a:r>
              <a:rPr lang="en-US" sz="2000" dirty="0" err="1" smtClean="0">
                <a:sym typeface="Wingdings" charset="0"/>
              </a:rPr>
              <a:t>matra</a:t>
            </a:r>
            <a:r>
              <a:rPr lang="en-US" sz="2000" dirty="0" smtClean="0">
                <a:sym typeface="Wingdings" charset="0"/>
              </a:rPr>
              <a:t>, Letter K, E </a:t>
            </a:r>
            <a:r>
              <a:rPr lang="en-US" sz="2000" dirty="0" err="1" smtClean="0">
                <a:sym typeface="Wingdings" charset="0"/>
              </a:rPr>
              <a:t>matra</a:t>
            </a:r>
            <a:r>
              <a:rPr lang="en-US" sz="2000" dirty="0" smtClean="0">
                <a:sym typeface="Wingdings" charset="0"/>
              </a:rPr>
              <a:t>, Letter T}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ym typeface="Wingdings" charset="0"/>
              </a:rPr>
              <a:t>This needs to be </a:t>
            </a:r>
            <a:r>
              <a:rPr lang="en-US" sz="2000" i="1" u="sng" dirty="0" smtClean="0">
                <a:sym typeface="Wingdings" charset="0"/>
              </a:rPr>
              <a:t>composed </a:t>
            </a:r>
            <a:r>
              <a:rPr lang="en-US" sz="2000" dirty="0" smtClean="0">
                <a:sym typeface="Wingdings" charset="0"/>
              </a:rPr>
              <a:t>to group of </a:t>
            </a:r>
            <a:r>
              <a:rPr lang="en-US" sz="2000" i="1" u="sng" dirty="0" err="1" smtClean="0">
                <a:sym typeface="Wingdings" charset="0"/>
              </a:rPr>
              <a:t>Akshars</a:t>
            </a:r>
            <a:endParaRPr lang="en-US" sz="2000" i="1" u="sng" dirty="0" smtClean="0">
              <a:sym typeface="Wingdings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ym typeface="Wingdings" charset="0"/>
              </a:rPr>
              <a:t>{{0x915,0x94D,0x930,0x93F},{0x915,0x947},{0x91F}} which is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ym typeface="Wingdings" charset="0"/>
              </a:rPr>
              <a:t>{{</a:t>
            </a:r>
            <a:r>
              <a:rPr lang="en-US" sz="2000" dirty="0" err="1" smtClean="0">
                <a:sym typeface="Wingdings" charset="0"/>
              </a:rPr>
              <a:t>Unicodes</a:t>
            </a:r>
            <a:r>
              <a:rPr lang="en-US" sz="2000" dirty="0" smtClean="0">
                <a:sym typeface="Wingdings" charset="0"/>
              </a:rPr>
              <a:t> forming </a:t>
            </a:r>
            <a:r>
              <a:rPr lang="en-US" sz="2000" dirty="0" err="1" smtClean="0">
                <a:sym typeface="Wingdings" charset="0"/>
              </a:rPr>
              <a:t>kri</a:t>
            </a:r>
            <a:r>
              <a:rPr lang="en-US" sz="2000" dirty="0" smtClean="0">
                <a:sym typeface="Wingdings" charset="0"/>
              </a:rPr>
              <a:t>},{</a:t>
            </a:r>
            <a:r>
              <a:rPr lang="en-US" sz="2000" dirty="0" err="1" smtClean="0">
                <a:sym typeface="Wingdings" charset="0"/>
              </a:rPr>
              <a:t>unicodes</a:t>
            </a:r>
            <a:r>
              <a:rPr lang="en-US" sz="2000" dirty="0" smtClean="0">
                <a:sym typeface="Wingdings" charset="0"/>
              </a:rPr>
              <a:t> forming </a:t>
            </a:r>
            <a:r>
              <a:rPr lang="en-US" sz="2000" dirty="0" err="1" smtClean="0">
                <a:sym typeface="Wingdings" charset="0"/>
              </a:rPr>
              <a:t>ke</a:t>
            </a:r>
            <a:r>
              <a:rPr lang="en-US" sz="2000" dirty="0" smtClean="0">
                <a:sym typeface="Wingdings" charset="0"/>
              </a:rPr>
              <a:t>},{</a:t>
            </a:r>
            <a:r>
              <a:rPr lang="en-US" sz="2000" dirty="0" err="1" smtClean="0">
                <a:sym typeface="Wingdings" charset="0"/>
              </a:rPr>
              <a:t>unicodes</a:t>
            </a:r>
            <a:r>
              <a:rPr lang="en-US" sz="2000" dirty="0" smtClean="0">
                <a:sym typeface="Wingdings" charset="0"/>
              </a:rPr>
              <a:t> forming T}}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ym typeface="Wingdings" charset="0"/>
              </a:rPr>
              <a:t>Each </a:t>
            </a:r>
            <a:r>
              <a:rPr lang="en-US" sz="1800" i="1" u="sng" dirty="0" err="1" smtClean="0">
                <a:sym typeface="Wingdings" charset="0"/>
              </a:rPr>
              <a:t>Akshar</a:t>
            </a:r>
            <a:r>
              <a:rPr lang="en-US" sz="1800" i="1" u="sng" dirty="0" smtClean="0">
                <a:sym typeface="Wingdings" charset="0"/>
              </a:rPr>
              <a:t> </a:t>
            </a:r>
            <a:r>
              <a:rPr lang="en-US" sz="1800" dirty="0" smtClean="0">
                <a:sym typeface="Wingdings" charset="0"/>
              </a:rPr>
              <a:t>needs to be mapped to visually ordered sequence of </a:t>
            </a:r>
            <a:r>
              <a:rPr lang="en-US" sz="1800" i="1" u="sng" dirty="0" smtClean="0">
                <a:sym typeface="Wingdings" charset="0"/>
              </a:rPr>
              <a:t>glyph indices </a:t>
            </a:r>
            <a:r>
              <a:rPr lang="en-US" sz="1800" dirty="0" smtClean="0">
                <a:sym typeface="Wingdings" charset="0"/>
              </a:rPr>
              <a:t>within font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ym typeface="Wingdings" charset="0"/>
              </a:rPr>
              <a:t>And then this glyph sequence is drawn</a:t>
            </a:r>
          </a:p>
          <a:p>
            <a:pPr>
              <a:lnSpc>
                <a:spcPct val="80000"/>
              </a:lnSpc>
            </a:pPr>
            <a:endParaRPr lang="en-US" sz="1800" i="1" dirty="0" smtClean="0">
              <a:sym typeface="Wingdings" charset="0"/>
            </a:endParaRPr>
          </a:p>
          <a:p>
            <a:pPr>
              <a:lnSpc>
                <a:spcPct val="80000"/>
              </a:lnSpc>
            </a:pPr>
            <a:endParaRPr lang="hi-in" sz="1200" dirty="0" smtClean="0">
              <a:cs typeface="Mangal" charset="0"/>
              <a:sym typeface="Wingdings" charset="0"/>
            </a:endParaRPr>
          </a:p>
          <a:p>
            <a:pPr>
              <a:lnSpc>
                <a:spcPct val="80000"/>
              </a:lnSpc>
            </a:pPr>
            <a:endParaRPr lang="en-US" sz="2200" dirty="0"/>
          </a:p>
        </p:txBody>
      </p:sp>
      <p:graphicFrame>
        <p:nvGraphicFramePr>
          <p:cNvPr id="2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43000" y="4173538"/>
          <a:ext cx="6248400" cy="199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Bitmap Image" r:id="rId3" imgW="4761905" imgH="1523810" progId="Paint.Picture">
                  <p:embed/>
                </p:oleObj>
              </mc:Choice>
              <mc:Fallback>
                <p:oleObj name="Bitmap Image" r:id="rId3" imgW="4761905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73538"/>
                        <a:ext cx="6248400" cy="199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051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reya\Desktop\Work\NewsHunt\PPT Thank Yo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4800600" y="228600"/>
            <a:ext cx="4267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500" b="1" dirty="0" err="1" smtClean="0">
                <a:solidFill>
                  <a:schemeClr val="tx2"/>
                </a:solidFill>
                <a:latin typeface="Verdana" pitchFamily="34" charset="0"/>
              </a:rPr>
              <a:t>Chandu</a:t>
            </a:r>
            <a:r>
              <a:rPr lang="en-US" sz="1500" b="1" dirty="0" smtClean="0">
                <a:solidFill>
                  <a:schemeClr val="tx2"/>
                </a:solidFill>
                <a:latin typeface="Verdana" pitchFamily="34" charset="0"/>
              </a:rPr>
              <a:t> Sohoni</a:t>
            </a:r>
            <a:endParaRPr lang="en-US" sz="1500" b="1" dirty="0">
              <a:solidFill>
                <a:schemeClr val="tx2"/>
              </a:solidFill>
              <a:latin typeface="Verdana" pitchFamily="34" charset="0"/>
            </a:endParaRPr>
          </a:p>
          <a:p>
            <a:r>
              <a:rPr lang="en-US" sz="1500" b="1" dirty="0" err="1">
                <a:solidFill>
                  <a:schemeClr val="tx2"/>
                </a:solidFill>
                <a:latin typeface="Verdana" pitchFamily="34" charset="0"/>
              </a:rPr>
              <a:t>c</a:t>
            </a:r>
            <a:r>
              <a:rPr lang="en-US" sz="1500" b="1" dirty="0" err="1" smtClean="0">
                <a:solidFill>
                  <a:schemeClr val="tx2"/>
                </a:solidFill>
                <a:latin typeface="Verdana" pitchFamily="34" charset="0"/>
              </a:rPr>
              <a:t>handu.sohoni@eternoinfotech.com</a:t>
            </a:r>
            <a:endParaRPr lang="en-US" sz="1500" b="1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355</Words>
  <Application>Microsoft Macintosh PowerPoint</Application>
  <PresentationFormat>On-screen Show (4:3)</PresentationFormat>
  <Paragraphs>59</Paragraphs>
  <Slides>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Chart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Unicode Character Encoding</vt:lpstr>
      <vt:lpstr>Text Rendering 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Shreya</dc:creator>
  <cp:lastModifiedBy>Chandrashekhar Sohoni</cp:lastModifiedBy>
  <cp:revision>92</cp:revision>
  <dcterms:created xsi:type="dcterms:W3CDTF">2006-08-16T00:00:00Z</dcterms:created>
  <dcterms:modified xsi:type="dcterms:W3CDTF">2012-03-15T08:51:01Z</dcterms:modified>
</cp:coreProperties>
</file>